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3" r:id="rId7"/>
    <p:sldId id="264" r:id="rId8"/>
    <p:sldId id="265" r:id="rId9"/>
    <p:sldId id="261" r:id="rId10"/>
    <p:sldId id="266" r:id="rId11"/>
    <p:sldId id="267" r:id="rId12"/>
    <p:sldId id="268" r:id="rId13"/>
    <p:sldId id="269"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1" autoAdjust="0"/>
  </p:normalViewPr>
  <p:slideViewPr>
    <p:cSldViewPr>
      <p:cViewPr varScale="1">
        <p:scale>
          <a:sx n="70" d="100"/>
          <a:sy n="70" d="100"/>
        </p:scale>
        <p:origin x="-8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altLang="en-US" noProof="0" smtClean="0"/>
              <a:t>Click to edit Master title style</a:t>
            </a:r>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fld id="{5A26B5AA-A7B3-4F9B-A631-FED7B09552E8}" type="datetimeFigureOut">
              <a:rPr lang="en-US" smtClean="0"/>
              <a:t>11/4/2019</a:t>
            </a:fld>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D7F44251-3455-497A-8CE0-2C14097F61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33976383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32093102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17127360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1892151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10517100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30607177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19988890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39816741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4807741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26B5AA-A7B3-4F9B-A631-FED7B09552E8}" type="datetimeFigureOut">
              <a:rPr lang="en-US" smtClean="0"/>
              <a:t>11/4/2019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F44251-3455-497A-8CE0-2C14097F6106}" type="slidenum">
              <a:rPr lang="en-US" smtClean="0"/>
              <a:t>‹#›</a:t>
            </a:fld>
            <a:endParaRPr lang="en-US"/>
          </a:p>
        </p:txBody>
      </p:sp>
    </p:spTree>
    <p:extLst>
      <p:ext uri="{BB962C8B-B14F-4D97-AF65-F5344CB8AC3E}">
        <p14:creationId xmlns:p14="http://schemas.microsoft.com/office/powerpoint/2010/main" val="35162549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5A26B5AA-A7B3-4F9B-A631-FED7B09552E8}" type="datetimeFigureOut">
              <a:rPr lang="en-US" smtClean="0"/>
              <a:t>11/4/2019</a:t>
            </a:fld>
            <a:endParaRPr lang="en-US"/>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D7F44251-3455-497A-8CE0-2C14097F610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ZuEjZgTM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qOODHYmpJ6k" TargetMode="External"/><Relationship Id="rId2" Type="http://schemas.openxmlformats.org/officeDocument/2006/relationships/hyperlink" Target="https://www.youtube.com/watch?v=WP1IeoO2Gf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7200" dirty="0" smtClean="0"/>
              <a:t>Characters</a:t>
            </a:r>
            <a:endParaRPr lang="en-US" sz="7200" dirty="0"/>
          </a:p>
        </p:txBody>
      </p:sp>
      <p:sp>
        <p:nvSpPr>
          <p:cNvPr id="3" name="Subtitle 2"/>
          <p:cNvSpPr>
            <a:spLocks noGrp="1"/>
          </p:cNvSpPr>
          <p:nvPr>
            <p:ph type="subTitle" sz="quarter" idx="1"/>
          </p:nvPr>
        </p:nvSpPr>
        <p:spPr/>
        <p:txBody>
          <a:bodyPr/>
          <a:lstStyle/>
          <a:p>
            <a:endParaRPr lang="en-US" dirty="0"/>
          </a:p>
        </p:txBody>
      </p:sp>
    </p:spTree>
    <p:extLst>
      <p:ext uri="{BB962C8B-B14F-4D97-AF65-F5344CB8AC3E}">
        <p14:creationId xmlns:p14="http://schemas.microsoft.com/office/powerpoint/2010/main" val="16796930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Static Characters</a:t>
            </a:r>
          </a:p>
        </p:txBody>
      </p:sp>
      <p:sp>
        <p:nvSpPr>
          <p:cNvPr id="3" name="Content Placeholder 2"/>
          <p:cNvSpPr>
            <a:spLocks noGrp="1"/>
          </p:cNvSpPr>
          <p:nvPr>
            <p:ph idx="1"/>
          </p:nvPr>
        </p:nvSpPr>
        <p:spPr/>
        <p:txBody>
          <a:bodyPr/>
          <a:lstStyle/>
          <a:p>
            <a:r>
              <a:rPr lang="en-US" dirty="0"/>
              <a:t>do not change or grow (do not undergo any internal changes</a:t>
            </a:r>
            <a:r>
              <a:rPr lang="en-US" dirty="0" smtClean="0"/>
              <a:t>)</a:t>
            </a:r>
          </a:p>
          <a:p>
            <a:r>
              <a:rPr lang="en-US" dirty="0"/>
              <a:t>are the same at the end of a story as they were in the </a:t>
            </a:r>
            <a:r>
              <a:rPr lang="en-US" dirty="0" smtClean="0"/>
              <a:t>beginning</a:t>
            </a:r>
          </a:p>
          <a:p>
            <a:r>
              <a:rPr lang="en-US" dirty="0"/>
              <a:t>Much like static on a T.V. set will stay the same</a:t>
            </a:r>
          </a:p>
        </p:txBody>
      </p:sp>
    </p:spTree>
    <p:extLst>
      <p:ext uri="{BB962C8B-B14F-4D97-AF65-F5344CB8AC3E}">
        <p14:creationId xmlns:p14="http://schemas.microsoft.com/office/powerpoint/2010/main" val="28381610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Fred, in A Christmas Carol, was warm and welcoming to Scrooge when he was a stingy, grouchy old man and continues to care about him even when he treats him poorly. When Scrooge has a change of heart, he decides to join Fred and his wife for Christmas dinner. Fred opens his home to his uncle and joyfully welcomes him</a:t>
            </a:r>
          </a:p>
        </p:txBody>
      </p:sp>
    </p:spTree>
    <p:extLst>
      <p:ext uri="{BB962C8B-B14F-4D97-AF65-F5344CB8AC3E}">
        <p14:creationId xmlns:p14="http://schemas.microsoft.com/office/powerpoint/2010/main" val="16211422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 this example Fred is a </a:t>
            </a:r>
            <a:r>
              <a:rPr lang="en-US" dirty="0">
                <a:solidFill>
                  <a:schemeClr val="accent2">
                    <a:lumMod val="60000"/>
                    <a:lumOff val="40000"/>
                  </a:schemeClr>
                </a:solidFill>
              </a:rPr>
              <a:t>static</a:t>
            </a:r>
            <a:r>
              <a:rPr lang="en-US" dirty="0"/>
              <a:t> character.</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820859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Character</a:t>
            </a:r>
            <a:endParaRPr lang="en-US" dirty="0"/>
          </a:p>
        </p:txBody>
      </p:sp>
      <p:sp>
        <p:nvSpPr>
          <p:cNvPr id="3" name="Content Placeholder 2"/>
          <p:cNvSpPr>
            <a:spLocks noGrp="1"/>
          </p:cNvSpPr>
          <p:nvPr>
            <p:ph idx="1"/>
          </p:nvPr>
        </p:nvSpPr>
        <p:spPr/>
        <p:txBody>
          <a:bodyPr/>
          <a:lstStyle/>
          <a:p>
            <a:r>
              <a:rPr lang="en-US" dirty="0" smtClean="0"/>
              <a:t>A round character is a major character in a work of fiction who encounters conflict and is changed by it.</a:t>
            </a:r>
          </a:p>
          <a:p>
            <a:pPr lvl="1"/>
            <a:r>
              <a:rPr lang="en-US" dirty="0" smtClean="0"/>
              <a:t>You know a lot about and the character and the story would not stand without him/her.  </a:t>
            </a:r>
            <a:endParaRPr lang="en-US" dirty="0"/>
          </a:p>
        </p:txBody>
      </p:sp>
    </p:spTree>
    <p:extLst>
      <p:ext uri="{BB962C8B-B14F-4D97-AF65-F5344CB8AC3E}">
        <p14:creationId xmlns:p14="http://schemas.microsoft.com/office/powerpoint/2010/main" val="17771176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 Character</a:t>
            </a:r>
            <a:endParaRPr lang="en-US" dirty="0"/>
          </a:p>
        </p:txBody>
      </p:sp>
      <p:sp>
        <p:nvSpPr>
          <p:cNvPr id="4" name="Content Placeholder 3"/>
          <p:cNvSpPr>
            <a:spLocks noGrp="1"/>
          </p:cNvSpPr>
          <p:nvPr>
            <p:ph idx="1"/>
          </p:nvPr>
        </p:nvSpPr>
        <p:spPr/>
        <p:txBody>
          <a:bodyPr/>
          <a:lstStyle/>
          <a:p>
            <a:r>
              <a:rPr lang="en-US" dirty="0" smtClean="0"/>
              <a:t>A flat character is a minor character within the novel.</a:t>
            </a:r>
          </a:p>
          <a:p>
            <a:pPr lvl="1"/>
            <a:r>
              <a:rPr lang="en-US" dirty="0" smtClean="0"/>
              <a:t>If you took the character out of the story, it wouldn’t change the story line much.</a:t>
            </a:r>
          </a:p>
          <a:p>
            <a:pPr lvl="1"/>
            <a:r>
              <a:rPr lang="en-US" dirty="0" err="1" smtClean="0"/>
              <a:t>Hmmmm</a:t>
            </a:r>
            <a:r>
              <a:rPr lang="en-US" dirty="0" smtClean="0"/>
              <a:t>… who would be considered a “flat” character in </a:t>
            </a:r>
            <a:r>
              <a:rPr lang="en-US" i="1" dirty="0" smtClean="0"/>
              <a:t>The Outsiders?</a:t>
            </a:r>
            <a:r>
              <a:rPr lang="en-US" dirty="0" smtClean="0"/>
              <a:t> </a:t>
            </a:r>
            <a:endParaRPr lang="en-US" dirty="0"/>
          </a:p>
        </p:txBody>
      </p:sp>
    </p:spTree>
    <p:extLst>
      <p:ext uri="{BB962C8B-B14F-4D97-AF65-F5344CB8AC3E}">
        <p14:creationId xmlns:p14="http://schemas.microsoft.com/office/powerpoint/2010/main" val="17730582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lstStyle/>
          <a:p>
            <a:r>
              <a:rPr lang="en-US" b="1" dirty="0"/>
              <a:t>Character</a:t>
            </a:r>
            <a:r>
              <a:rPr lang="en-US" dirty="0"/>
              <a:t> can be defined as any person, animal, or figure represented in a literary work. </a:t>
            </a:r>
          </a:p>
        </p:txBody>
      </p:sp>
    </p:spTree>
    <p:extLst>
      <p:ext uri="{BB962C8B-B14F-4D97-AF65-F5344CB8AC3E}">
        <p14:creationId xmlns:p14="http://schemas.microsoft.com/office/powerpoint/2010/main" val="6921962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character traits?</a:t>
            </a:r>
            <a:endParaRPr lang="en-US" dirty="0"/>
          </a:p>
        </p:txBody>
      </p:sp>
      <p:sp>
        <p:nvSpPr>
          <p:cNvPr id="3" name="Content Placeholder 2"/>
          <p:cNvSpPr>
            <a:spLocks noGrp="1"/>
          </p:cNvSpPr>
          <p:nvPr>
            <p:ph idx="1"/>
          </p:nvPr>
        </p:nvSpPr>
        <p:spPr/>
        <p:txBody>
          <a:bodyPr/>
          <a:lstStyle/>
          <a:p>
            <a:r>
              <a:rPr lang="en-US" smtClean="0">
                <a:hlinkClick r:id="rId2"/>
              </a:rPr>
              <a:t>Characters and Their Traits</a:t>
            </a:r>
            <a:endParaRPr lang="en-US"/>
          </a:p>
        </p:txBody>
      </p:sp>
    </p:spTree>
    <p:extLst>
      <p:ext uri="{BB962C8B-B14F-4D97-AF65-F5344CB8AC3E}">
        <p14:creationId xmlns:p14="http://schemas.microsoft.com/office/powerpoint/2010/main" val="17408070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hlinkClick r:id="rId2"/>
              </a:rPr>
              <a:t>Static Vs Dynamic Characters</a:t>
            </a:r>
            <a:endParaRPr lang="en-US" dirty="0"/>
          </a:p>
        </p:txBody>
      </p:sp>
      <p:sp>
        <p:nvSpPr>
          <p:cNvPr id="3" name="Content Placeholder 2"/>
          <p:cNvSpPr>
            <a:spLocks noGrp="1"/>
          </p:cNvSpPr>
          <p:nvPr>
            <p:ph idx="1"/>
          </p:nvPr>
        </p:nvSpPr>
        <p:spPr/>
        <p:txBody>
          <a:bodyPr/>
          <a:lstStyle/>
          <a:p>
            <a:r>
              <a:rPr lang="en-US" smtClean="0">
                <a:hlinkClick r:id="rId3"/>
              </a:rPr>
              <a:t>Characters</a:t>
            </a:r>
            <a:endParaRPr lang="en-US" dirty="0"/>
          </a:p>
        </p:txBody>
      </p:sp>
    </p:spTree>
    <p:extLst>
      <p:ext uri="{BB962C8B-B14F-4D97-AF65-F5344CB8AC3E}">
        <p14:creationId xmlns:p14="http://schemas.microsoft.com/office/powerpoint/2010/main" val="15811506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Characters</a:t>
            </a:r>
            <a:endParaRPr lang="en-US" dirty="0"/>
          </a:p>
        </p:txBody>
      </p:sp>
      <p:sp>
        <p:nvSpPr>
          <p:cNvPr id="3" name="Content Placeholder 2"/>
          <p:cNvSpPr>
            <a:spLocks noGrp="1"/>
          </p:cNvSpPr>
          <p:nvPr>
            <p:ph idx="1"/>
          </p:nvPr>
        </p:nvSpPr>
        <p:spPr/>
        <p:txBody>
          <a:bodyPr/>
          <a:lstStyle/>
          <a:p>
            <a:pPr marL="0" indent="0">
              <a:buNone/>
            </a:pPr>
            <a:r>
              <a:rPr lang="en-US" b="1" dirty="0" smtClean="0"/>
              <a:t>Dynamic </a:t>
            </a:r>
            <a:r>
              <a:rPr lang="en-US" b="1" dirty="0"/>
              <a:t>characters </a:t>
            </a:r>
            <a:r>
              <a:rPr lang="en-US" dirty="0"/>
              <a:t>that experience changes throughout the plot of a story. Although the change may be sudden, it is expected based on the story’s events. </a:t>
            </a:r>
          </a:p>
          <a:p>
            <a:endParaRPr lang="en-US" dirty="0"/>
          </a:p>
        </p:txBody>
      </p:sp>
    </p:spTree>
    <p:extLst>
      <p:ext uri="{BB962C8B-B14F-4D97-AF65-F5344CB8AC3E}">
        <p14:creationId xmlns:p14="http://schemas.microsoft.com/office/powerpoint/2010/main" val="25597461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key word when dealing with the difference between static and dynamic characters is internal "change." </a:t>
            </a:r>
            <a:endParaRPr lang="en-US" dirty="0" smtClean="0"/>
          </a:p>
          <a:p>
            <a:r>
              <a:rPr lang="en-US" dirty="0" smtClean="0"/>
              <a:t>– </a:t>
            </a:r>
            <a:r>
              <a:rPr lang="en-US" dirty="0"/>
              <a:t>a major change in his/her </a:t>
            </a:r>
            <a:r>
              <a:rPr lang="en-US" dirty="0" smtClean="0"/>
              <a:t>personality</a:t>
            </a:r>
          </a:p>
          <a:p>
            <a:r>
              <a:rPr lang="en-US" dirty="0" smtClean="0"/>
              <a:t>– </a:t>
            </a:r>
            <a:r>
              <a:rPr lang="en-US" dirty="0"/>
              <a:t>a change in his/her values or outlook on life </a:t>
            </a:r>
            <a:endParaRPr lang="en-US" dirty="0" smtClean="0"/>
          </a:p>
          <a:p>
            <a:r>
              <a:rPr lang="en-US" dirty="0" smtClean="0"/>
              <a:t>– </a:t>
            </a:r>
            <a:r>
              <a:rPr lang="en-US" dirty="0"/>
              <a:t>an overall change in the nature of the character</a:t>
            </a:r>
          </a:p>
        </p:txBody>
      </p:sp>
    </p:spTree>
    <p:extLst>
      <p:ext uri="{BB962C8B-B14F-4D97-AF65-F5344CB8AC3E}">
        <p14:creationId xmlns:p14="http://schemas.microsoft.com/office/powerpoint/2010/main" val="10712578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1143000"/>
          </a:xfrm>
        </p:spPr>
        <p:txBody>
          <a:bodyPr/>
          <a:lstStyle/>
          <a:p>
            <a:r>
              <a:rPr lang="en-US" dirty="0"/>
              <a:t>Dynamic Characters –</a:t>
            </a:r>
          </a:p>
        </p:txBody>
      </p:sp>
      <p:sp>
        <p:nvSpPr>
          <p:cNvPr id="3" name="Content Placeholder 2"/>
          <p:cNvSpPr>
            <a:spLocks noGrp="1"/>
          </p:cNvSpPr>
          <p:nvPr>
            <p:ph idx="1"/>
          </p:nvPr>
        </p:nvSpPr>
        <p:spPr>
          <a:xfrm>
            <a:off x="1219200" y="1295400"/>
            <a:ext cx="7772400" cy="4419600"/>
          </a:xfrm>
        </p:spPr>
        <p:txBody>
          <a:bodyPr/>
          <a:lstStyle/>
          <a:p>
            <a:r>
              <a:rPr lang="en-US" dirty="0"/>
              <a:t>change or grow as a result of the story’s </a:t>
            </a:r>
            <a:r>
              <a:rPr lang="en-US" dirty="0" smtClean="0"/>
              <a:t>actions</a:t>
            </a:r>
          </a:p>
          <a:p>
            <a:r>
              <a:rPr lang="en-US" dirty="0"/>
              <a:t>learn something about themselves, other people, or the world as they struggle to resolve their </a:t>
            </a:r>
            <a:r>
              <a:rPr lang="en-US" dirty="0" smtClean="0"/>
              <a:t>conflicts</a:t>
            </a:r>
          </a:p>
          <a:p>
            <a:r>
              <a:rPr lang="en-US" dirty="0"/>
              <a:t>The changes that a dynamic character undergoes contribute to the meaning of the story</a:t>
            </a:r>
            <a:r>
              <a:rPr lang="en-US" dirty="0" smtClean="0"/>
              <a:t>.</a:t>
            </a:r>
          </a:p>
          <a:p>
            <a:r>
              <a:rPr lang="en-US" dirty="0"/>
              <a:t>Much like dynamite will cause something to change by an explosion </a:t>
            </a:r>
          </a:p>
        </p:txBody>
      </p:sp>
    </p:spTree>
    <p:extLst>
      <p:ext uri="{BB962C8B-B14F-4D97-AF65-F5344CB8AC3E}">
        <p14:creationId xmlns:p14="http://schemas.microsoft.com/office/powerpoint/2010/main" val="12069363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Ebenezer Scrooge, in A Christmas Carol by Dickens, was very stingy with his money. He worked his employees very hard for little pay. After his experiences with the ghosts that visited him, he changed his ways, paying his employees a more than fair wage, providing days off work and actually giving gifts. In this example Ebenezer Scrooge is a </a:t>
            </a:r>
            <a:r>
              <a:rPr lang="en-US" b="1" dirty="0">
                <a:solidFill>
                  <a:schemeClr val="accent2">
                    <a:lumMod val="60000"/>
                    <a:lumOff val="40000"/>
                  </a:schemeClr>
                </a:solidFill>
                <a:effectLst>
                  <a:outerShdw blurRad="38100" dist="38100" dir="2700000" algn="tl">
                    <a:srgbClr val="000000">
                      <a:alpha val="43137"/>
                    </a:srgbClr>
                  </a:outerShdw>
                </a:effectLst>
              </a:rPr>
              <a:t>dynamic</a:t>
            </a:r>
            <a:r>
              <a:rPr lang="en-US" dirty="0"/>
              <a:t> character.</a:t>
            </a:r>
          </a:p>
        </p:txBody>
      </p:sp>
    </p:spTree>
    <p:extLst>
      <p:ext uri="{BB962C8B-B14F-4D97-AF65-F5344CB8AC3E}">
        <p14:creationId xmlns:p14="http://schemas.microsoft.com/office/powerpoint/2010/main" val="1658605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solidFill>
                  <a:schemeClr val="bg2">
                    <a:lumMod val="25000"/>
                    <a:lumOff val="75000"/>
                  </a:schemeClr>
                </a:solidFill>
              </a:rPr>
              <a:t>Static Characters</a:t>
            </a:r>
            <a:endParaRPr lang="en-US" sz="8000" dirty="0">
              <a:solidFill>
                <a:schemeClr val="bg2">
                  <a:lumMod val="25000"/>
                  <a:lumOff val="75000"/>
                </a:schemeClr>
              </a:solidFill>
            </a:endParaRPr>
          </a:p>
        </p:txBody>
      </p:sp>
      <p:sp>
        <p:nvSpPr>
          <p:cNvPr id="3" name="Content Placeholder 2"/>
          <p:cNvSpPr>
            <a:spLocks noGrp="1"/>
          </p:cNvSpPr>
          <p:nvPr>
            <p:ph idx="1"/>
          </p:nvPr>
        </p:nvSpPr>
        <p:spPr/>
        <p:txBody>
          <a:bodyPr/>
          <a:lstStyle/>
          <a:p>
            <a:pPr marL="0" indent="0">
              <a:buNone/>
            </a:pPr>
            <a:r>
              <a:rPr lang="en-US" sz="4800" b="1" dirty="0" smtClean="0"/>
              <a:t>Static </a:t>
            </a:r>
            <a:r>
              <a:rPr lang="en-US" sz="4800" b="1" dirty="0"/>
              <a:t>characters </a:t>
            </a:r>
            <a:r>
              <a:rPr lang="en-US" sz="4800" dirty="0"/>
              <a:t>that do not experience basic character changes during the course of the story. </a:t>
            </a:r>
          </a:p>
          <a:p>
            <a:endParaRPr lang="en-US" dirty="0"/>
          </a:p>
        </p:txBody>
      </p:sp>
    </p:spTree>
    <p:extLst>
      <p:ext uri="{BB962C8B-B14F-4D97-AF65-F5344CB8AC3E}">
        <p14:creationId xmlns:p14="http://schemas.microsoft.com/office/powerpoint/2010/main" val="3022372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igsaw design templat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Jigsaw design template</Template>
  <TotalTime>48</TotalTime>
  <Words>444</Words>
  <Application>Microsoft Office PowerPoint</Application>
  <PresentationFormat>On-screen Show (4:3)</PresentationFormat>
  <Paragraphs>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Jigsaw design template</vt:lpstr>
      <vt:lpstr>Characters</vt:lpstr>
      <vt:lpstr>Characters</vt:lpstr>
      <vt:lpstr>What are character traits?</vt:lpstr>
      <vt:lpstr>Static Vs Dynamic Characters</vt:lpstr>
      <vt:lpstr>Dynamic Characters</vt:lpstr>
      <vt:lpstr>PowerPoint Presentation</vt:lpstr>
      <vt:lpstr>Dynamic Characters –</vt:lpstr>
      <vt:lpstr>PowerPoint Presentation</vt:lpstr>
      <vt:lpstr>Static Characters</vt:lpstr>
      <vt:lpstr>Static Characters</vt:lpstr>
      <vt:lpstr>PowerPoint Presentation</vt:lpstr>
      <vt:lpstr>In this example Fred is a static character.</vt:lpstr>
      <vt:lpstr>Round Character</vt:lpstr>
      <vt:lpstr>Flat Character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 and Their Traits</dc:title>
  <dc:creator>Brigitta Post</dc:creator>
  <cp:lastModifiedBy>Brigitta Post</cp:lastModifiedBy>
  <cp:revision>6</cp:revision>
  <dcterms:created xsi:type="dcterms:W3CDTF">2019-10-02T21:12:34Z</dcterms:created>
  <dcterms:modified xsi:type="dcterms:W3CDTF">2019-11-04T11:13:37Z</dcterms:modified>
</cp:coreProperties>
</file>